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314" r:id="rId3"/>
    <p:sldId id="319" r:id="rId4"/>
    <p:sldId id="324" r:id="rId5"/>
    <p:sldId id="321" r:id="rId6"/>
    <p:sldId id="329" r:id="rId7"/>
    <p:sldId id="326" r:id="rId8"/>
    <p:sldId id="317" r:id="rId9"/>
    <p:sldId id="328" r:id="rId10"/>
    <p:sldId id="327" r:id="rId11"/>
    <p:sldId id="332" r:id="rId12"/>
    <p:sldId id="330" r:id="rId13"/>
    <p:sldId id="296" r:id="rId14"/>
    <p:sldId id="311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3A59"/>
    <a:srgbClr val="CC3300"/>
    <a:srgbClr val="663300"/>
    <a:srgbClr val="7A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84946" autoAdjust="0"/>
  </p:normalViewPr>
  <p:slideViewPr>
    <p:cSldViewPr snapToGrid="0">
      <p:cViewPr varScale="1">
        <p:scale>
          <a:sx n="86" d="100"/>
          <a:sy n="86" d="100"/>
        </p:scale>
        <p:origin x="1243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D40C2-91D2-4702-A2FA-788C59683ECC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DB40C-EE0B-48D2-B523-39434A75D1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30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0495D-FE73-47BF-80CF-D5817FAC18B6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80567-9613-494E-9CD1-4C82D462C1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76755-0698-4135-8C8B-CB5B5C40FCE5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FA4AC-80BF-4803-98EF-8A77FCFD4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293D3-C4C7-405C-B374-AD7D75F0DC82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CEC06-F892-4E0B-91E6-B600E4C56E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4985F-C3E2-43F8-B050-4F0B1E8269D9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9692-D924-4536-AD79-43BC9557DD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E8E74-319E-4E93-9886-8988FC3EBF7A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355C5-FF88-4824-A107-781CEFEDE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E5979-6358-4303-B600-BEDF0F7D43A3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FC42A-EA40-4280-B3E5-9E7FAEB3D2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8A31D-93E8-49F1-A0F6-6D65C2FFCED3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3ABF1-12FF-4E71-9250-5870633C4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F9C44F-F31E-49C1-9326-B13D5FD507C0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A5199-3DF1-4A86-8309-6674FD67C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01950-9DC7-400F-8D8F-FC3711298520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A89F8-8B98-4E85-9C5F-4CC9D7199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D390-CD02-4324-8E59-5414EE63D350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F6C29-4365-414B-B6FF-FD01841E2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9733C-C27B-4D92-8727-FD18C6F17A5A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56C2F-A5B2-48BB-9881-14A8AC4D04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2444A0-964B-4746-830D-24A0D51597DF}" type="datetimeFigureOut">
              <a:rPr lang="ru-RU"/>
              <a:pPr>
                <a:defRPr/>
              </a:pPr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92B4DC-0E73-4647-BBE2-63A116F31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00025" y="236538"/>
            <a:ext cx="89439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CC3300"/>
                </a:solidFill>
                <a:latin typeface="Arial Black" pitchFamily="34" charset="0"/>
              </a:rPr>
              <a:t>Внедрение стандарта профессиональной деятельности педагога -   </a:t>
            </a:r>
            <a:r>
              <a:rPr lang="ru-RU" sz="2000" b="1" dirty="0" smtClean="0">
                <a:solidFill>
                  <a:srgbClr val="CC3300"/>
                </a:solidFill>
                <a:latin typeface="Arial Black" pitchFamily="34" charset="0"/>
              </a:rPr>
              <a:t>новый </a:t>
            </a:r>
            <a:r>
              <a:rPr lang="ru-RU" sz="2000" b="1" dirty="0">
                <a:solidFill>
                  <a:srgbClr val="CC3300"/>
                </a:solidFill>
                <a:latin typeface="Arial Black" pitchFamily="34" charset="0"/>
              </a:rPr>
              <a:t>шаг к качеству образования</a:t>
            </a:r>
            <a:r>
              <a:rPr lang="ru-RU" sz="2000" i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ahoma" pitchFamily="34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955239"/>
            <a:ext cx="830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Приказ Минтруда России от 18.10.2013 N 544н  (с </a:t>
            </a:r>
            <a:r>
              <a:rPr lang="ru-RU" b="1" dirty="0" err="1" smtClean="0">
                <a:solidFill>
                  <a:srgbClr val="002060"/>
                </a:solidFill>
              </a:rPr>
              <a:t>изм.от</a:t>
            </a:r>
            <a:r>
              <a:rPr lang="ru-RU" b="1" dirty="0" smtClean="0">
                <a:solidFill>
                  <a:srgbClr val="002060"/>
                </a:solidFill>
              </a:rPr>
              <a:t> 25.12.2014)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 "Об утверждении профессионального стандарта  "Педагог (педагогическая деятельность в  дошкольном, начальном общем, основном общем, среднем общем образовании) (воспитатель, учитель)»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5"/>
          <p:cNvSpPr>
            <a:spLocks noChangeArrowheads="1"/>
          </p:cNvSpPr>
          <p:nvPr/>
        </p:nvSpPr>
        <p:spPr bwMode="auto">
          <a:xfrm>
            <a:off x="2633663" y="1835150"/>
            <a:ext cx="4868862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None/>
            </a:pPr>
            <a:r>
              <a:rPr lang="ru-RU" sz="2200" i="1">
                <a:latin typeface="Calibri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30913" y="6319838"/>
            <a:ext cx="3111500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Benguiat Cyr-Bold"/>
                <a:cs typeface="Tahoma" pitchFamily="34" charset="0"/>
              </a:rPr>
              <a:t> 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8789988" y="2446338"/>
            <a:ext cx="80946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793067" y="4462390"/>
            <a:ext cx="66962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73A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1600" dirty="0">
              <a:solidFill>
                <a:srgbClr val="173A59"/>
              </a:solidFill>
            </a:endParaRPr>
          </a:p>
        </p:txBody>
      </p:sp>
      <p:pic>
        <p:nvPicPr>
          <p:cNvPr id="14343" name="Объект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1623" y="4564723"/>
            <a:ext cx="1906587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8240" y="375431"/>
            <a:ext cx="5421312" cy="116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127051" y="1552101"/>
            <a:ext cx="7655441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Вступает 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силу с  января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2020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года </a:t>
            </a:r>
          </a:p>
          <a:p>
            <a:pPr lvl="0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Применяется  работодателями:</a:t>
            </a:r>
          </a:p>
          <a:p>
            <a:pPr lvl="0"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при формировании кадровой политики;</a:t>
            </a:r>
          </a:p>
          <a:p>
            <a:pPr lvl="0"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управлении персоналом;</a:t>
            </a:r>
          </a:p>
          <a:p>
            <a:pPr lvl="0"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при организации обучения и аттестации работников;</a:t>
            </a:r>
          </a:p>
          <a:p>
            <a:pPr lvl="0"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при заключении трудовых договоров;</a:t>
            </a:r>
          </a:p>
          <a:p>
            <a:pPr lvl="0"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при разработке должностных инструкций;</a:t>
            </a:r>
          </a:p>
          <a:p>
            <a:pPr lvl="0">
              <a:lnSpc>
                <a:spcPct val="150000"/>
              </a:lnSpc>
              <a:buBlip>
                <a:blip r:embed="rId4"/>
              </a:buBlip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при установлении систем оплаты труда.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501" y="1542196"/>
            <a:ext cx="73970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173A59"/>
                </a:solidFill>
              </a:rPr>
              <a:t>Профессиональный стандарт педагога — </a:t>
            </a:r>
            <a:endParaRPr lang="ru-RU" sz="2400" dirty="0" smtClean="0">
              <a:solidFill>
                <a:srgbClr val="173A59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173A59"/>
                </a:solidFill>
              </a:rPr>
              <a:t>основополагающий документ, </a:t>
            </a:r>
            <a:endParaRPr lang="ru-RU" sz="2400" dirty="0" smtClean="0">
              <a:solidFill>
                <a:srgbClr val="173A59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173A59"/>
                </a:solidFill>
              </a:rPr>
              <a:t>содержащий совокупность личностных </a:t>
            </a:r>
            <a:endParaRPr lang="ru-RU" sz="2400" dirty="0" smtClean="0">
              <a:solidFill>
                <a:srgbClr val="173A59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173A59"/>
                </a:solidFill>
              </a:rPr>
              <a:t>и профессиональных компетенций педагога. </a:t>
            </a:r>
            <a:endParaRPr lang="ru-RU" sz="2400" dirty="0">
              <a:solidFill>
                <a:srgbClr val="173A59"/>
              </a:solidFill>
            </a:endParaRPr>
          </a:p>
        </p:txBody>
      </p:sp>
      <p:pic>
        <p:nvPicPr>
          <p:cNvPr id="3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240" y="375431"/>
            <a:ext cx="54213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Объект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2185" y="4356524"/>
            <a:ext cx="2359989" cy="1794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Прямоугольник 5"/>
          <p:cNvSpPr>
            <a:spLocks noChangeArrowheads="1"/>
          </p:cNvSpPr>
          <p:nvPr/>
        </p:nvSpPr>
        <p:spPr bwMode="auto">
          <a:xfrm flipH="1">
            <a:off x="9507538" y="1835150"/>
            <a:ext cx="1666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 flipH="1">
            <a:off x="9502775" y="6319838"/>
            <a:ext cx="677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Benguiat Cyr-Bold"/>
                <a:cs typeface="Tahoma" pitchFamily="34" charset="0"/>
              </a:rPr>
              <a:t> </a:t>
            </a:r>
          </a:p>
        </p:txBody>
      </p:sp>
      <p:pic>
        <p:nvPicPr>
          <p:cNvPr id="20485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0438" y="644525"/>
            <a:ext cx="5421312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504825" y="2165349"/>
            <a:ext cx="8126413" cy="3884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Цель применения </a:t>
            </a:r>
            <a:r>
              <a:rPr lang="ru-RU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профстандарта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0" hangingPunct="0"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3200" b="1" dirty="0">
                <a:solidFill>
                  <a:srgbClr val="173A5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Обеспечение необходимой квалификации педагога, которая влияет на результат повышения качества образования.</a:t>
            </a:r>
          </a:p>
        </p:txBody>
      </p:sp>
      <p:pic>
        <p:nvPicPr>
          <p:cNvPr id="20487" name="Picture 2" descr="C:\Documents and Settings\Admin\Рабочий стол\Семинар\18283_html_m52316f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050" y="652463"/>
            <a:ext cx="1093788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4620" y="1577286"/>
            <a:ext cx="7826991" cy="130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CC3300"/>
                </a:solidFill>
              </a:rPr>
              <a:t>Зачем нужен профессиональный стандарт педагога?</a:t>
            </a:r>
            <a:endParaRPr lang="ru-RU" sz="2800" b="1" dirty="0">
              <a:solidFill>
                <a:srgbClr val="CC3300"/>
              </a:solidFill>
            </a:endParaRPr>
          </a:p>
        </p:txBody>
      </p:sp>
      <p:pic>
        <p:nvPicPr>
          <p:cNvPr id="3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05262"/>
            <a:ext cx="54213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82387" y="2828836"/>
            <a:ext cx="80794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173A59"/>
                </a:solidFill>
              </a:rPr>
              <a:t>Профстандарт - инструмент повышения качества образования и выхода отечественного образования на международный уровень. 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501" y="1096221"/>
            <a:ext cx="7029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Главная  особенность </a:t>
            </a:r>
            <a:r>
              <a:rPr lang="ru-RU" sz="2800" b="1" dirty="0" err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профстандарта</a:t>
            </a:r>
            <a:endParaRPr 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799" y="1678164"/>
            <a:ext cx="86069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Blip>
                <a:blip r:embed="rId2"/>
              </a:buBlip>
            </a:pPr>
            <a:r>
              <a:rPr lang="ru-RU" sz="2400" b="1" dirty="0" smtClean="0">
                <a:solidFill>
                  <a:srgbClr val="002060"/>
                </a:solidFill>
              </a:rPr>
              <a:t>Работа с одаренными детьми</a:t>
            </a:r>
            <a:endParaRPr lang="ru-RU" sz="2400" dirty="0" smtClean="0">
              <a:solidFill>
                <a:srgbClr val="002060"/>
              </a:solidFill>
            </a:endParaRPr>
          </a:p>
          <a:p>
            <a:pPr lvl="0">
              <a:lnSpc>
                <a:spcPct val="150000"/>
              </a:lnSpc>
              <a:buBlip>
                <a:blip r:embed="rId2"/>
              </a:buBlip>
            </a:pPr>
            <a:r>
              <a:rPr lang="ru-RU" sz="2400" b="1" dirty="0" smtClean="0">
                <a:solidFill>
                  <a:srgbClr val="002060"/>
                </a:solidFill>
              </a:rPr>
              <a:t>Работа в условиях реализации программ </a:t>
            </a:r>
          </a:p>
          <a:p>
            <a:pPr lvl="0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  инклюзивного образования</a:t>
            </a:r>
            <a:endParaRPr lang="ru-RU" sz="2400" dirty="0" smtClean="0">
              <a:solidFill>
                <a:srgbClr val="002060"/>
              </a:solidFill>
            </a:endParaRPr>
          </a:p>
          <a:p>
            <a:pPr lvl="0">
              <a:lnSpc>
                <a:spcPct val="150000"/>
              </a:lnSpc>
              <a:buBlip>
                <a:blip r:embed="rId2"/>
              </a:buBlip>
            </a:pPr>
            <a:r>
              <a:rPr lang="ru-RU" sz="2400" b="1" dirty="0" smtClean="0">
                <a:solidFill>
                  <a:srgbClr val="002060"/>
                </a:solidFill>
              </a:rPr>
              <a:t>Работа с детьми  мигрантами</a:t>
            </a:r>
            <a:endParaRPr lang="ru-RU" sz="2400" dirty="0" smtClean="0">
              <a:solidFill>
                <a:srgbClr val="002060"/>
              </a:solidFill>
            </a:endParaRPr>
          </a:p>
          <a:p>
            <a:pPr lvl="0">
              <a:lnSpc>
                <a:spcPct val="150000"/>
              </a:lnSpc>
              <a:buBlip>
                <a:blip r:embed="rId2"/>
              </a:buBlip>
            </a:pPr>
            <a:r>
              <a:rPr lang="ru-RU" sz="2400" b="1" dirty="0" smtClean="0">
                <a:solidFill>
                  <a:srgbClr val="002060"/>
                </a:solidFill>
              </a:rPr>
              <a:t>Работа с детьми, имеющими проблемы в развитии</a:t>
            </a:r>
            <a:endParaRPr lang="ru-RU" sz="2400" dirty="0" smtClean="0">
              <a:solidFill>
                <a:srgbClr val="002060"/>
              </a:solidFill>
            </a:endParaRPr>
          </a:p>
          <a:p>
            <a:pPr lvl="0">
              <a:lnSpc>
                <a:spcPct val="150000"/>
              </a:lnSpc>
              <a:buBlip>
                <a:blip r:embed="rId2"/>
              </a:buBlip>
            </a:pPr>
            <a:r>
              <a:rPr lang="ru-RU" sz="2400" b="1" dirty="0" smtClean="0">
                <a:solidFill>
                  <a:srgbClr val="002060"/>
                </a:solidFill>
              </a:rPr>
              <a:t>Работа с </a:t>
            </a:r>
            <a:r>
              <a:rPr lang="ru-RU" sz="2400" b="1" dirty="0" err="1" smtClean="0">
                <a:solidFill>
                  <a:srgbClr val="002060"/>
                </a:solidFill>
              </a:rPr>
              <a:t>девиантными</a:t>
            </a:r>
            <a:r>
              <a:rPr lang="ru-RU" sz="2400" b="1" dirty="0" smtClean="0">
                <a:solidFill>
                  <a:srgbClr val="002060"/>
                </a:solidFill>
              </a:rPr>
              <a:t>, социально запущенными детьми, в том числе с отклонениями в социальном поведении.</a:t>
            </a:r>
            <a:endParaRPr lang="ru-RU" sz="2400" dirty="0" smtClean="0">
              <a:solidFill>
                <a:srgbClr val="002060"/>
              </a:solidFill>
            </a:endParaRPr>
          </a:p>
        </p:txBody>
      </p:sp>
      <p:pic>
        <p:nvPicPr>
          <p:cNvPr id="4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4213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28914"/>
            <a:ext cx="889128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269875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Основные  нововведения в работе педагога,  отраженные в профессиональном стандарте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213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 rot="21600000">
            <a:off x="464456" y="2225236"/>
            <a:ext cx="838925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50000"/>
              </a:lnSpc>
              <a:buBlip>
                <a:blip r:embed="rId3"/>
              </a:buBlip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необходимо полное овладение современными </a:t>
            </a:r>
          </a:p>
          <a:p>
            <a:pPr lvl="0" algn="just">
              <a:lnSpc>
                <a:spcPct val="1500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информационно-коммуникативными технологиями</a:t>
            </a:r>
          </a:p>
          <a:p>
            <a:pPr lvl="0" algn="just">
              <a:lnSpc>
                <a:spcPct val="150000"/>
              </a:lnSpc>
              <a:buBlip>
                <a:blip r:embed="rId3"/>
              </a:buBlip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знание и использование социальных сетей.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>
              <a:lnSpc>
                <a:spcPct val="150000"/>
              </a:lnSpc>
              <a:buBlip>
                <a:blip r:embed="rId3"/>
              </a:buBlip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научить детей совершенно новым компетенциям: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умению учиться, общаться со сверстниками и жить в поликультурном пространстве.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6659" y="267750"/>
            <a:ext cx="68967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Структура описания профессиональной деятельности педагога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5" descr="педагог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9075" y="1"/>
            <a:ext cx="1090873" cy="102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09433" y="1693182"/>
            <a:ext cx="798394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Обобщенная трудовая  функция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Требования  к образованию  и обучению;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Требования  к опыту практической работы;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Особые  условия допуска к работе.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Трудовая функция (Воспитательная деятельность. Педагогическая  деятельность по реализации программ ДО)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Трудовые действия.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Необходимые умения.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Необходимые знания.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Другие характеристики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endParaRPr lang="ru-RU" sz="2800" dirty="0" smtClean="0">
              <a:latin typeface="Georgia" panose="02040502050405020303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21313" cy="1190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93486" y="1901369"/>
            <a:ext cx="827314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 algn="ctr">
              <a:lnSpc>
                <a:spcPct val="150000"/>
              </a:lnSpc>
              <a:tabLst>
                <a:tab pos="228600" algn="l"/>
              </a:tabLst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 </a:t>
            </a:r>
            <a:r>
              <a:rPr lang="ru-RU" sz="28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педработникам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ДОУ применяется  </a:t>
            </a:r>
          </a:p>
          <a:p>
            <a:pPr indent="269875" algn="ctr">
              <a:lnSpc>
                <a:spcPct val="150000"/>
              </a:lnSpc>
              <a:tabLst>
                <a:tab pos="228600" algn="l"/>
              </a:tabLst>
            </a:pP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вида стандартов:</a:t>
            </a:r>
            <a:endParaRPr lang="ru-RU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lnSpc>
                <a:spcPct val="150000"/>
              </a:lnSpc>
              <a:buBlip>
                <a:blip r:embed="rId3"/>
              </a:buBlip>
              <a:tabLst>
                <a:tab pos="228600" algn="l"/>
              </a:tabLst>
            </a:pP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ФГОС  ДО, утвержденный Министерством </a:t>
            </a:r>
          </a:p>
          <a:p>
            <a:pPr lvl="0" indent="269875" eaLnBrk="0" hangingPunct="0">
              <a:lnSpc>
                <a:spcPct val="150000"/>
              </a:lnSpc>
              <a:tabLst>
                <a:tab pos="228600" algn="l"/>
              </a:tabLst>
            </a:pP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образования и  науки РФ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lnSpc>
                <a:spcPct val="150000"/>
              </a:lnSpc>
              <a:buBlip>
                <a:blip r:embed="rId3"/>
              </a:buBlip>
              <a:tabLst>
                <a:tab pos="228600" algn="l"/>
              </a:tabLst>
            </a:pPr>
            <a:r>
              <a:rPr lang="ru-RU" sz="24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Профессинальный</a:t>
            </a: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стандарт, утвержденный </a:t>
            </a:r>
          </a:p>
          <a:p>
            <a:pPr lvl="0" indent="269875" eaLnBrk="0" hangingPunct="0">
              <a:lnSpc>
                <a:spcPct val="150000"/>
              </a:lnSpc>
              <a:tabLst>
                <a:tab pos="228600" algn="l"/>
              </a:tabLst>
            </a:pP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Министерством труда РФ</a:t>
            </a:r>
            <a:endParaRPr lang="ru-RU" sz="2400" dirty="0"/>
          </a:p>
        </p:txBody>
      </p:sp>
      <p:pic>
        <p:nvPicPr>
          <p:cNvPr id="4" name="Содержимое 5" descr="педагог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9331" y="0"/>
            <a:ext cx="1931987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Объект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55720" y="5192940"/>
            <a:ext cx="180498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3200" y="3962400"/>
            <a:ext cx="85053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/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Квалификация работника – </a:t>
            </a:r>
            <a:r>
              <a:rPr lang="ru-RU" sz="2000" dirty="0" smtClean="0"/>
              <a:t>это уровень его знаний, умений, профессиональных навыков и опыта работы.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Профессиональная компетенция</a:t>
            </a:r>
            <a:r>
              <a:rPr lang="ru-RU" sz="2000" b="1" dirty="0" smtClean="0">
                <a:solidFill>
                  <a:srgbClr val="002060"/>
                </a:solidFill>
              </a:rPr>
              <a:t> </a:t>
            </a:r>
            <a:r>
              <a:rPr lang="ru-RU" sz="2000" dirty="0" smtClean="0">
                <a:solidFill>
                  <a:srgbClr val="002060"/>
                </a:solidFill>
              </a:rPr>
              <a:t>– </a:t>
            </a:r>
            <a:r>
              <a:rPr lang="ru-RU" sz="2000" dirty="0" smtClean="0"/>
              <a:t>способность успешно действовать на основе практического опыта, умения и знаний при решении профессиональных задач.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9943" y="1161143"/>
            <a:ext cx="82731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>
              <a:buBlip>
                <a:blip r:embed="rId2"/>
              </a:buBlip>
              <a:tabLst>
                <a:tab pos="2286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Разработанные и изданные методические пособия, статьи, программы, сценарии и др.,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buBlip>
                <a:blip r:embed="rId2"/>
              </a:buBlip>
              <a:tabLst>
                <a:tab pos="2286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Разработка новых форм, методов и приёмов обучения;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buBlip>
                <a:blip r:embed="rId2"/>
              </a:buBlip>
              <a:tabLst>
                <a:tab pos="2286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Разработка дидактических материалов, наглядных пособий;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buBlip>
                <a:blip r:embed="rId2"/>
              </a:buBlip>
              <a:tabLst>
                <a:tab pos="2286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Разработка и проведение открытых занятий;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buBlip>
                <a:blip r:embed="rId2"/>
              </a:buBlip>
              <a:tabLst>
                <a:tab pos="2286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Участие и проведение семинаров, конференций, мастер-классов;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69875" eaLnBrk="0" hangingPunct="0">
              <a:buBlip>
                <a:blip r:embed="rId2"/>
              </a:buBlip>
              <a:tabLst>
                <a:tab pos="2286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Обобщение опыта по исследуемой проблеме </a:t>
            </a: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4627" y="361406"/>
            <a:ext cx="809171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Формы представления результатов педагогической деятельности</a:t>
            </a:r>
          </a:p>
          <a:p>
            <a:pPr algn="ctr">
              <a:buFont typeface="Wingdings" pitchFamily="2" charset="2"/>
              <a:buNone/>
              <a:defRPr/>
            </a:pPr>
            <a:endParaRPr lang="ru-RU" b="1" dirty="0" smtClean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4376" y="3088369"/>
            <a:ext cx="1169302" cy="88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Прямоугольник 5"/>
          <p:cNvSpPr>
            <a:spLocks noChangeArrowheads="1"/>
          </p:cNvSpPr>
          <p:nvPr/>
        </p:nvSpPr>
        <p:spPr bwMode="auto">
          <a:xfrm>
            <a:off x="2633663" y="1835150"/>
            <a:ext cx="486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 flipH="1">
            <a:off x="9502775" y="6319838"/>
            <a:ext cx="677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Benguiat Cyr-Bold"/>
                <a:cs typeface="Tahoma" pitchFamily="34" charset="0"/>
              </a:rPr>
              <a:t> </a:t>
            </a:r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288699" y="668112"/>
            <a:ext cx="8204200" cy="265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Продукты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педагогической деятельности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педагога</a:t>
            </a:r>
          </a:p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sz="2400" b="1" dirty="0">
                <a:solidFill>
                  <a:srgbClr val="173A59"/>
                </a:solidFill>
              </a:rPr>
              <a:t> </a:t>
            </a:r>
          </a:p>
          <a:p>
            <a: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ru-RU" sz="2400" b="1" dirty="0">
              <a:solidFill>
                <a:srgbClr val="173A5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C3300"/>
                </a:solidFill>
              </a:rPr>
              <a:t> </a:t>
            </a: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841829" y="1727200"/>
            <a:ext cx="75184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Конспекты занятий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Творческий отчет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Мастер-класс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Творческая мастерская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Педагогический проект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Отчет о результатах инновационной деятельности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Профессиональные конкурсы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Презентация опыта работы по выявленной проблеме.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743" y="244066"/>
            <a:ext cx="8331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Оценочные листы для проведения самоанализа и самооценки профессиональной деятельности  педагога на основе профессионального стандарта</a:t>
            </a:r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850604" y="1573619"/>
            <a:ext cx="762354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предметно-развивающей среды в </a:t>
            </a:r>
          </a:p>
          <a:p>
            <a:pPr marL="0" marR="0" lvl="0" indent="269875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группе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Качество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воспитательно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–образовательного  </a:t>
            </a:r>
          </a:p>
          <a:p>
            <a:pPr marL="0" marR="0" lvl="0" indent="2698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процесса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Сохранение и укрепление здоровья детей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Профессиональная реализация педагога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Взаимодействие с родителями воспитанников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987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Дополнительная работа педагога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Прямоугольник 5"/>
          <p:cNvSpPr>
            <a:spLocks noChangeArrowheads="1"/>
          </p:cNvSpPr>
          <p:nvPr/>
        </p:nvSpPr>
        <p:spPr bwMode="auto">
          <a:xfrm>
            <a:off x="2633663" y="1835150"/>
            <a:ext cx="486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 flipH="1">
            <a:off x="9502775" y="6319838"/>
            <a:ext cx="677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Benguiat Cyr-Bold"/>
                <a:cs typeface="Tahoma" pitchFamily="34" charset="0"/>
              </a:rPr>
              <a:t> 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506413" y="2613025"/>
            <a:ext cx="820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>
                <a:solidFill>
                  <a:srgbClr val="7A582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32774" name="Содержимое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361" y="1761672"/>
            <a:ext cx="8159296" cy="408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17714" y="601506"/>
            <a:ext cx="85924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Основные направления проектирования индивидуального образовательного маршрута педагога  </a:t>
            </a:r>
            <a:endParaRPr lang="ru-RU" sz="2400" b="1" dirty="0">
              <a:solidFill>
                <a:srgbClr val="7A582A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62857"/>
            <a:ext cx="95181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Прямоугольник 5"/>
          <p:cNvSpPr>
            <a:spLocks noChangeArrowheads="1"/>
          </p:cNvSpPr>
          <p:nvPr/>
        </p:nvSpPr>
        <p:spPr bwMode="auto">
          <a:xfrm>
            <a:off x="2633663" y="1835150"/>
            <a:ext cx="4868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 flipH="1">
            <a:off x="9502775" y="6319838"/>
            <a:ext cx="6778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i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Benguiat Cyr-Bold"/>
                <a:cs typeface="Tahoma" pitchFamily="34" charset="0"/>
              </a:rPr>
              <a:t> </a:t>
            </a:r>
          </a:p>
        </p:txBody>
      </p:sp>
      <p:pic>
        <p:nvPicPr>
          <p:cNvPr id="37893" name="Picture 4" descr="C:\Users\Админ\Desktop\ПРОФСТАНДАРТЫ педагогов\эмблем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9758" y="1294267"/>
            <a:ext cx="5421313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Содержимое 5" descr="педагог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2013" y="1307647"/>
            <a:ext cx="1931987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903767" y="2838894"/>
            <a:ext cx="715571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«В деле обучения и воспитания, 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ничего нельзя улучшить, минуя голову педагога»</a:t>
            </a: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 К.Д.Ушинский</a:t>
            </a:r>
          </a:p>
          <a:p>
            <a:pPr algn="ctr">
              <a:lnSpc>
                <a:spcPct val="150000"/>
              </a:lnSpc>
            </a:pPr>
            <a:endParaRPr lang="ru-RU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2800" b="1" dirty="0" smtClean="0">
                <a:solidFill>
                  <a:srgbClr val="CC3300"/>
                </a:solidFill>
              </a:rPr>
              <a:t> </a:t>
            </a:r>
            <a:endParaRPr lang="ru-RU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0" hangingPunct="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CC33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1944</TotalTime>
  <Words>418</Words>
  <Application>Microsoft Office PowerPoint</Application>
  <PresentationFormat>Экран (4:3)</PresentationFormat>
  <Paragraphs>106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AGBenguiat Cyr-Bold</vt:lpstr>
      <vt:lpstr>Arial</vt:lpstr>
      <vt:lpstr>Arial Black</vt:lpstr>
      <vt:lpstr>Calibri</vt:lpstr>
      <vt:lpstr>Calibri Light</vt:lpstr>
      <vt:lpstr>Georgia</vt:lpstr>
      <vt:lpstr>Monotype Corsiva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Microsoft Office</cp:lastModifiedBy>
  <cp:revision>153</cp:revision>
  <dcterms:created xsi:type="dcterms:W3CDTF">2013-11-19T05:52:05Z</dcterms:created>
  <dcterms:modified xsi:type="dcterms:W3CDTF">2018-10-04T07:26:52Z</dcterms:modified>
</cp:coreProperties>
</file>