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9" r:id="rId4"/>
    <p:sldId id="317" r:id="rId5"/>
    <p:sldId id="290" r:id="rId6"/>
    <p:sldId id="268" r:id="rId7"/>
    <p:sldId id="291" r:id="rId8"/>
    <p:sldId id="292" r:id="rId9"/>
    <p:sldId id="293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294" r:id="rId18"/>
    <p:sldId id="302" r:id="rId19"/>
    <p:sldId id="303" r:id="rId20"/>
    <p:sldId id="304" r:id="rId21"/>
    <p:sldId id="318" r:id="rId22"/>
    <p:sldId id="305" r:id="rId23"/>
    <p:sldId id="306" r:id="rId24"/>
    <p:sldId id="307" r:id="rId25"/>
    <p:sldId id="308" r:id="rId26"/>
    <p:sldId id="309" r:id="rId27"/>
    <p:sldId id="310" r:id="rId28"/>
    <p:sldId id="314" r:id="rId29"/>
    <p:sldId id="320" r:id="rId30"/>
    <p:sldId id="311" r:id="rId31"/>
    <p:sldId id="312" r:id="rId32"/>
    <p:sldId id="313" r:id="rId33"/>
    <p:sldId id="315" r:id="rId34"/>
    <p:sldId id="31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05E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944" y="4046574"/>
            <a:ext cx="4771256" cy="2405088"/>
          </a:xfrm>
          <a:effectLst/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28604"/>
            <a:ext cx="8458200" cy="328842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фактов жестокого обращения с детьми.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при выявлении фактов жестокого обращения с детьми. </a:t>
            </a:r>
            <a:endParaRPr lang="ru-RU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User\Desktop\ЖЕСТОКОСТЬ, ФОТО\ico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643314"/>
            <a:ext cx="4643470" cy="28083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72066" y="4643446"/>
            <a:ext cx="3929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МБДОУ «Детский сад № 28 «Теремок»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«Каждый ребенок в нашем мире имеет право на уровень жизни, необходимый для его физического, умственного, духовного, нравственного и социального развития»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4005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ООН о правах ребенка, р.6.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6632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endParaRPr lang="ru-RU" sz="28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indent="3429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Жестокое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обращение с ребенком</a:t>
            </a:r>
            <a:r>
              <a:rPr lang="ru-RU" sz="2000" dirty="0">
                <a:latin typeface="Times New Roman"/>
                <a:ea typeface="Times New Roman"/>
              </a:rPr>
              <a:t> </a:t>
            </a:r>
            <a:endParaRPr lang="ru-RU" sz="2000" dirty="0" smtClean="0">
              <a:latin typeface="Times New Roman"/>
              <a:ea typeface="Times New Roman"/>
            </a:endParaRPr>
          </a:p>
          <a:p>
            <a:pPr indent="342900" algn="ctr">
              <a:spcAft>
                <a:spcPts val="0"/>
              </a:spcAft>
            </a:pPr>
            <a:endParaRPr lang="ru-RU" sz="2000" dirty="0" smtClean="0">
              <a:latin typeface="Times New Roman"/>
              <a:ea typeface="Times New Roman"/>
            </a:endParaRP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всё	 </a:t>
            </a:r>
            <a:r>
              <a:rPr lang="ru-RU" sz="2400" dirty="0">
                <a:latin typeface="Times New Roman"/>
                <a:ea typeface="Times New Roman"/>
              </a:rPr>
              <a:t>многообразие действий или бездействие со стороны окружающих лиц, которые наносят вред физическому и психическому здоровью несовершеннолетнего, его развитию и благополучию, а также ущемляют его права или свободу. 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Жестокое </a:t>
            </a:r>
            <a:r>
              <a:rPr lang="ru-RU" sz="2400" dirty="0">
                <a:latin typeface="Times New Roman"/>
                <a:ea typeface="Times New Roman"/>
              </a:rPr>
              <a:t>обращение с детьми может проявляться не только в форме физического или психического насилия либо в покушении на их половую неприкосновенность, но и в применении недопустимых способов воспитания, грубом, пренебрежительном, унижающем человеческое достоинство обращении с детьми, оскорблении или эксплуатации несовершеннолетних, проявлении насилия по отношению к иным членам семьи в присутствии ребенка.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22188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080125"/>
          </a:xfrm>
        </p:spPr>
        <p:txBody>
          <a:bodyPr>
            <a:normAutofit fontScale="92500" lnSpcReduction="10000"/>
          </a:bodyPr>
          <a:lstStyle/>
          <a:p>
            <a:pPr lvl="0" indent="342900" algn="ctr">
              <a:buClr>
                <a:srgbClr val="F0A22E"/>
              </a:buClr>
              <a:buNone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ctr">
              <a:buClr>
                <a:srgbClr val="F0A22E"/>
              </a:buClr>
              <a:buNone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ctr">
              <a:buClr>
                <a:srgbClr val="F0A22E"/>
              </a:buClr>
              <a:buNone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ctr">
              <a:buClr>
                <a:srgbClr val="F0A22E"/>
              </a:buClr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 с  1  января  1999  г.  действует Международная статистическая   классификация   болезней  и  проблем,  связанных  со здоровьем.  </a:t>
            </a:r>
            <a:endParaRPr lang="ru-RU" sz="2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ctr">
              <a:buClr>
                <a:srgbClr val="F0A22E"/>
              </a:buClr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неё включен синдром жестокого обращения. </a:t>
            </a:r>
            <a:endParaRPr lang="ru-RU" sz="2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ctr">
              <a:buClr>
                <a:srgbClr val="F0A22E"/>
              </a:buClr>
              <a:buNone/>
            </a:pPr>
            <a:endParaRPr lang="ru-RU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F0A22E"/>
              </a:buClr>
              <a:buNone/>
            </a:pPr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определяет такие состояния, как</a:t>
            </a: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>
              <a:buClr>
                <a:srgbClr val="F0A22E"/>
              </a:buClr>
              <a:buNone/>
            </a:pP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физическое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психологическое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пренебрежение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нуждами ребенка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насилие.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4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7153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5121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ФИЗИЧЕСКОЕ насилие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800" kern="0" dirty="0">
                <a:latin typeface="Times New Roman" pitchFamily="18" charset="0"/>
              </a:rPr>
              <a:t> </a:t>
            </a:r>
            <a:r>
              <a:rPr lang="ru-RU" sz="2400" b="1" kern="0" dirty="0">
                <a:latin typeface="Times New Roman" pitchFamily="18" charset="0"/>
              </a:rPr>
              <a:t>Преднамеренное  нанесение ребенку родителями </a:t>
            </a:r>
            <a:endParaRPr lang="ru-RU" sz="2400" b="1" kern="0" dirty="0" smtClean="0">
              <a:latin typeface="Times New Roman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b="1" kern="0" dirty="0" smtClean="0">
                <a:latin typeface="Times New Roman" pitchFamily="18" charset="0"/>
              </a:rPr>
              <a:t>или </a:t>
            </a:r>
            <a:r>
              <a:rPr lang="ru-RU" sz="2400" b="1" kern="0" dirty="0">
                <a:latin typeface="Times New Roman" pitchFamily="18" charset="0"/>
              </a:rPr>
              <a:t>лицами, их заменяющими физических </a:t>
            </a:r>
            <a:r>
              <a:rPr lang="ru-RU" sz="2400" b="1" kern="0" dirty="0" smtClean="0">
                <a:latin typeface="Times New Roman" pitchFamily="18" charset="0"/>
              </a:rPr>
              <a:t>травм,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b="1" kern="0" dirty="0" smtClean="0">
                <a:latin typeface="Times New Roman" pitchFamily="18" charset="0"/>
              </a:rPr>
              <a:t> различных </a:t>
            </a:r>
            <a:r>
              <a:rPr lang="ru-RU" sz="2400" b="1" kern="0" dirty="0">
                <a:latin typeface="Times New Roman" pitchFamily="18" charset="0"/>
              </a:rPr>
              <a:t>телесных повреждений. </a:t>
            </a:r>
            <a:endParaRPr lang="ru-RU" sz="2400" b="1" kern="0" dirty="0" smtClean="0">
              <a:latin typeface="Times New Roman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endParaRPr lang="ru-RU" sz="2400" b="1" kern="0" dirty="0">
              <a:latin typeface="Times New Roman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>
                <a:latin typeface="Times New Roman" pitchFamily="18" charset="0"/>
              </a:rPr>
              <a:t>   Физическое насилие — это действительно физическое нападение, оно почти всегда сопровождается словесными оскорблениями и психической травмой.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i="1" u="none" strike="noStrike" kern="0" cap="none" spc="0" normalizeH="0" baseline="0" noProof="0" dirty="0" smtClean="0">
              <a:ln>
                <a:noFill/>
              </a:ln>
              <a:solidFill>
                <a:srgbClr val="330033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82508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pPr algn="ctr"/>
            <a:r>
              <a:rPr lang="ru-RU" sz="2800" b="1" cap="none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 насилие  над ребенком могут совершать родители, лица, их заменяющие, или другие взрослые.</a:t>
            </a:r>
            <a:br>
              <a:rPr lang="ru-RU" sz="2800" b="1" cap="none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 fontScale="77500" lnSpcReduction="20000"/>
          </a:bodyPr>
          <a:lstStyle/>
          <a:p>
            <a:pPr lvl="0" algn="ctr">
              <a:buNone/>
            </a:pPr>
            <a:r>
              <a:rPr lang="ru-RU" sz="3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это происходит в семьях, где: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взрослые убеждены,  что физическое наказание является методом выбора для воспитания детей;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родители  (или один из них) являются алкоголиками, наркоманами, токсикоманами;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родители (или один из них) имеют психические заболевания;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нарушен   эмоционально-психологический  климат  (частые  ссоры, скандалы, отсутствие уважения друг к другу);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родители  находятся  в  состоянии  стресса  в  связи со смертью близких, болезнью, потерей работы, экономическим кризисом и др.;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родители   предъявляют   чрезмерные   требования  к  детям,  не соответствующие их возрасту и уровню развития;</a:t>
            </a:r>
          </a:p>
          <a:p>
            <a:pPr>
              <a:buNone/>
            </a:pP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дети  имеют  особенности:  недоношенность  в  анамнезе, наличие соматических  или  психических   заболеваний;   они   </a:t>
            </a:r>
            <a:r>
              <a:rPr lang="ru-RU" sz="3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гиперактивны</a:t>
            </a:r>
            <a:r>
              <a:rPr lang="ru-RU" sz="3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неусидчивы.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668072" cy="64807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Распознание факта физического насилия над ребенком. </a:t>
            </a:r>
          </a:p>
          <a:p>
            <a:pPr algn="ctr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повреждений: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синяки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ссадины,   раны,  следы  от  ударов  ремнем,  укусов, прижигания  горячими  предметами, сигаретами;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ожоги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горячими  жидкостями  кистей  и  ног в виде перчатки или носка (от погружения в горячую воду), а также на ягодицах;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повреждения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переломы  костей,  припухлость  и болезненность суставов;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выбитые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расшатанные  зубы,  разрывы  или  порезы во рту, на губах;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участки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облысения, кровоподтеки на голове;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повреждения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внутренних органов;</a:t>
            </a:r>
          </a:p>
          <a:p>
            <a:pPr marL="0" lvl="0" indent="0" algn="just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"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синдром сотрясения" у грудных детей.</a:t>
            </a:r>
          </a:p>
          <a:p>
            <a:pPr algn="ctr">
              <a:buNone/>
            </a:pP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02023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6632"/>
            <a:ext cx="8668072" cy="640871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Особенности поведения детей и подростков, подвергшихся физическому насилию:</a:t>
            </a:r>
          </a:p>
          <a:p>
            <a:pPr algn="ctr">
              <a:buNone/>
            </a:pPr>
            <a:endParaRPr lang="ru-RU" sz="9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  до   3  лет:  </a:t>
            </a:r>
            <a:endParaRPr lang="ru-RU" sz="9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боязнь 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 или  взрослых:  редкие проявления  радости, плаксивость, реакция испуга на плач других детей, плохо   развитые   навыки   общения,   крайности   в  поведении  от агрессивности до полной безучастности.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 от  3  до  7  лет:  </a:t>
            </a:r>
            <a:endParaRPr lang="ru-RU" sz="9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заискивающее 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поведение,  чрезмерная уступчивость,  пассивная  реакция  на боль, негативизм, агрессивность, жестокость  по  отношению  к животным, лживость, воровство, отставание речевого развития.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Младший школьный возраст: </a:t>
            </a:r>
            <a:endParaRPr lang="ru-RU" sz="9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скрыть причину повреждений и травм,  боязнь идти домой после школы, одиночество, отсутствие друзей, плохая успеваемость, неспособность сосредоточиться, агрессивность.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Подростковый  возраст:  </a:t>
            </a:r>
            <a:endParaRPr lang="ru-RU" sz="9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побеги 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 дома;  употребление алкоголя, наркотиков;  попытки  суицида;  криминальное или антиобщественное поведение.</a:t>
            </a:r>
          </a:p>
          <a:p>
            <a:pPr algn="ctr">
              <a:buNone/>
            </a:pP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9637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668072" cy="6480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особенностями поведения родителей или опекунов, если они подвергают детей физическому насилию, являются:</a:t>
            </a:r>
          </a:p>
          <a:p>
            <a:pPr algn="ctr"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противоречивые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путаные объяснения причин травм у детей;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обвинение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травмах самого ребенка;  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обращение или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необращение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медицинской помощью;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отсутствие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  поддержки  и  ласки  в  обращении  с ребенком;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неспровоцированная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 по отношению к персоналу;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большее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 собственным  проблемам,  нежели  имеющимся у ребенка повреждениям.</a:t>
            </a:r>
          </a:p>
          <a:p>
            <a:pPr algn="ctr"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360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658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На основании изучения характеристик родителей,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чьи дети пострадали от физического насилия,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были выделены </a:t>
            </a: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семьи, относящиеся к группе риска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семьи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родители (или один из них) являются алкоголиками,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наркоманами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токсикоманами;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семьи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родители (или один из них) имеют психические заболевания;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семьи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нарушен эмоционально-психологический климат, что приводит к частым ссорам и скандалам;</a:t>
            </a:r>
            <a:endParaRPr lang="ru-RU" sz="24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семьи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родители предъявляют чрезмерные требования к детям, несоответствующие их возрасту и развитию;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семьи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родители находятся в состоянии стресса, в связи со смертью близких, безработицей или тяжелыми социальными условиями проживания семьи в данный период времени.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892565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76672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ПСИХОЛОГИЧЕСКОЕ (эмоциональное) насилие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</a:endParaRPr>
          </a:p>
          <a:p>
            <a:pPr lvl="0" algn="ctr"/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</a:rPr>
              <a:t> </a:t>
            </a:r>
            <a:r>
              <a:rPr lang="ru-RU" sz="2400" b="1" kern="0" dirty="0">
                <a:latin typeface="Times New Roman" pitchFamily="18" charset="0"/>
                <a:cs typeface="Times New Roman" pitchFamily="18" charset="0"/>
              </a:rPr>
              <a:t>Постоянное или периодическое словесное </a:t>
            </a:r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</a:rPr>
              <a:t>оскорбление </a:t>
            </a:r>
            <a:r>
              <a:rPr lang="ru-RU" sz="2400" b="1" kern="0" dirty="0">
                <a:latin typeface="Times New Roman" pitchFamily="18" charset="0"/>
                <a:cs typeface="Times New Roman" pitchFamily="18" charset="0"/>
              </a:rPr>
              <a:t>ребенка, </a:t>
            </a:r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</a:rPr>
              <a:t>унижение </a:t>
            </a:r>
            <a:r>
              <a:rPr lang="ru-RU" sz="2400" b="1" kern="0" dirty="0">
                <a:latin typeface="Times New Roman" pitchFamily="18" charset="0"/>
                <a:cs typeface="Times New Roman" pitchFamily="18" charset="0"/>
              </a:rPr>
              <a:t>его человеческого достоинства, </a:t>
            </a:r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</a:rPr>
              <a:t>обвинение </a:t>
            </a:r>
            <a:r>
              <a:rPr lang="ru-RU" sz="2400" b="1" kern="0" dirty="0">
                <a:latin typeface="Times New Roman" pitchFamily="18" charset="0"/>
                <a:cs typeface="Times New Roman" pitchFamily="18" charset="0"/>
              </a:rPr>
              <a:t>его в том, в чем он не виноват, </a:t>
            </a:r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</a:rPr>
              <a:t>демонстрация </a:t>
            </a:r>
            <a:r>
              <a:rPr lang="ru-RU" sz="2400" b="1" kern="0" dirty="0">
                <a:latin typeface="Times New Roman" pitchFamily="18" charset="0"/>
                <a:cs typeface="Times New Roman" pitchFamily="18" charset="0"/>
              </a:rPr>
              <a:t>нелюбви, неприязни к ребенку. </a:t>
            </a:r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kern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В следствии чего у ребенка нарушаются: </a:t>
            </a:r>
          </a:p>
          <a:p>
            <a:pPr lvl="0" algn="ctr"/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эмоциональное развитие, поведение, </a:t>
            </a:r>
          </a:p>
          <a:p>
            <a:pPr lvl="0" algn="ctr"/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способность к социализации,</a:t>
            </a:r>
          </a:p>
          <a:p>
            <a:pPr lvl="0" algn="ctr"/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снижается самооценка, утрачивается вера в себя.</a:t>
            </a:r>
          </a:p>
        </p:txBody>
      </p:sp>
    </p:spTree>
    <p:extLst>
      <p:ext uri="{BB962C8B-B14F-4D97-AF65-F5344CB8AC3E}">
        <p14:creationId xmlns:p14="http://schemas.microsoft.com/office/powerpoint/2010/main" xmlns="" val="27119550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этой форме жестокого обращения с детьми относятся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угрозы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адрес  ребенка,  проявляющиеся в словесной форме без применения  физической  силы;  оскорбление и унижение его достоинства;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лишение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 необходимой  стимуляции,  игнорирование  его основных нужд в безопасном окружении, родительской любви; 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предъявление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 ребенку  чрезмерных требований, не соответствующих его возрасту или возможностям;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однократное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грубое психическое воздействие, вызвавшее у ребенка психическую травму;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преднамеренная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   ребенка,   лишение  его  социальных контактов;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вовлечение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  или   поощрение  к  асоциальному  или деструктивному поведению (алкоголизм, наркомания и др.).</a:t>
            </a:r>
          </a:p>
        </p:txBody>
      </p:sp>
    </p:spTree>
    <p:extLst>
      <p:ext uri="{BB962C8B-B14F-4D97-AF65-F5344CB8AC3E}">
        <p14:creationId xmlns:p14="http://schemas.microsoft.com/office/powerpoint/2010/main" xmlns="" val="20200582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812088" cy="5819477"/>
          </a:xfrm>
        </p:spPr>
        <p:txBody>
          <a:bodyPr>
            <a:normAutofit fontScale="92500" lnSpcReduction="20000"/>
          </a:bodyPr>
          <a:lstStyle/>
          <a:p>
            <a:pPr lvl="0" algn="ctr">
              <a:buClr>
                <a:srgbClr val="F0A22E"/>
              </a:buClr>
              <a:buNone/>
            </a:pPr>
            <a:r>
              <a:rPr lang="ru-RU" dirty="0" smtClean="0"/>
              <a:t> </a:t>
            </a:r>
            <a:r>
              <a:rPr lang="ru-RU" sz="3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детей, подвергшихся психологическому (эмоциональному) насилию:</a:t>
            </a:r>
          </a:p>
          <a:p>
            <a:pPr lvl="0" algn="ctr">
              <a:buClr>
                <a:srgbClr val="F0A22E"/>
              </a:buClr>
              <a:buNone/>
            </a:pPr>
            <a:endParaRPr lang="ru-RU" sz="3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задержка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психического развития;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невозможность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сконцентрироваться, плохая успеваемость;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низкая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самооценка;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эмоциональные 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   в   виде   агрессии,  гнева, подавленное состояние;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избыточная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потребность во внимании;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депрессия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попытки суицида;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неумение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общаться  со  сверстниками  (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заискивающее поведение, чрезмерная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уступчивость или агрессивность);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ложь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воровство, </a:t>
            </a:r>
            <a:r>
              <a:rPr lang="ru-RU" sz="2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девиантное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поведение;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нервно-психические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психосоматические  заболевания: неврозы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энурез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тики,  расстройства сна, нарушения аппетита, ожирение, кожные заболевания, астма и др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262738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632"/>
            <a:ext cx="8712968" cy="463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  поведения   взрослых,   совершающих   эмоциональное насилие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900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900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CC99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утешают ребенка, когда тот в этом нуждается; 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CC99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публично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оскорбляют, бранят, унижают, осмеивают ребенка;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CC99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сравнивают  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другими  детьми  не  в  его  пользу, 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сверхкритично относятся к нему; 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CCCC99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обвиняют 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 во всех своих неудачах, делают из ребенка "козла отпущения" и пр.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54085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Психологическое насилие позволяет заподозрить следующие особенности состояния и развития ребенка: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latin typeface="Times New Roman" pitchFamily="18" charset="0"/>
              </a:rPr>
              <a:t> - задержка </a:t>
            </a:r>
            <a:r>
              <a:rPr lang="ru-RU" sz="2400" kern="0" dirty="0">
                <a:latin typeface="Times New Roman" pitchFamily="18" charset="0"/>
              </a:rPr>
              <a:t>физического и умственного развития ребенка;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нервный </a:t>
            </a:r>
            <a:r>
              <a:rPr lang="ru-RU" sz="2400" kern="0" dirty="0">
                <a:latin typeface="Times New Roman" pitchFamily="18" charset="0"/>
              </a:rPr>
              <a:t>тик, </a:t>
            </a:r>
            <a:r>
              <a:rPr lang="ru-RU" sz="2400" kern="0" dirty="0" err="1">
                <a:latin typeface="Times New Roman" pitchFamily="18" charset="0"/>
              </a:rPr>
              <a:t>энурез</a:t>
            </a:r>
            <a:r>
              <a:rPr lang="ru-RU" sz="2400" kern="0" dirty="0">
                <a:latin typeface="Times New Roman" pitchFamily="18" charset="0"/>
              </a:rPr>
              <a:t>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проблемы </a:t>
            </a:r>
            <a:r>
              <a:rPr lang="ru-RU" sz="2400" kern="0" dirty="0">
                <a:latin typeface="Times New Roman" pitchFamily="18" charset="0"/>
              </a:rPr>
              <a:t>с едой;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постоянно </a:t>
            </a:r>
            <a:r>
              <a:rPr lang="ru-RU" sz="2400" kern="0" dirty="0">
                <a:latin typeface="Times New Roman" pitchFamily="18" charset="0"/>
              </a:rPr>
              <a:t>печальный вид;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различные </a:t>
            </a:r>
            <a:r>
              <a:rPr lang="ru-RU" sz="2400" kern="0" dirty="0">
                <a:latin typeface="Times New Roman" pitchFamily="18" charset="0"/>
              </a:rPr>
              <a:t>соматические </a:t>
            </a:r>
            <a:r>
              <a:rPr lang="ru-RU" sz="2400" kern="0" dirty="0" smtClean="0">
                <a:latin typeface="Times New Roman" pitchFamily="18" charset="0"/>
              </a:rPr>
              <a:t>заболевания;</a:t>
            </a:r>
            <a:endParaRPr lang="ru-RU" sz="2400" kern="0" dirty="0">
              <a:latin typeface="Times New Roman" pitchFamily="18" charset="0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беспокойство</a:t>
            </a:r>
            <a:r>
              <a:rPr lang="ru-RU" sz="2400" kern="0" dirty="0">
                <a:latin typeface="Times New Roman" pitchFamily="18" charset="0"/>
              </a:rPr>
              <a:t>, тревожность, нарушения сна;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длительно </a:t>
            </a:r>
            <a:r>
              <a:rPr lang="ru-RU" sz="2400" kern="0" dirty="0">
                <a:latin typeface="Times New Roman" pitchFamily="18" charset="0"/>
              </a:rPr>
              <a:t>сохраняющееся подавленное состояние;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агрессивность</a:t>
            </a:r>
            <a:r>
              <a:rPr lang="ru-RU" sz="2400" kern="0" dirty="0">
                <a:latin typeface="Times New Roman" pitchFamily="18" charset="0"/>
              </a:rPr>
              <a:t>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склонность </a:t>
            </a:r>
            <a:r>
              <a:rPr lang="ru-RU" sz="2400" kern="0" dirty="0">
                <a:latin typeface="Times New Roman" pitchFamily="18" charset="0"/>
              </a:rPr>
              <a:t>к уединению, неумение общаться;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излишняя </a:t>
            </a:r>
            <a:r>
              <a:rPr lang="ru-RU" sz="2400" kern="0" dirty="0">
                <a:latin typeface="Times New Roman" pitchFamily="18" charset="0"/>
              </a:rPr>
              <a:t>уступчивость или осторожность;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</a:rPr>
              <a:t> - плохая </a:t>
            </a:r>
            <a:r>
              <a:rPr lang="ru-RU" sz="2400" kern="0" dirty="0">
                <a:latin typeface="Times New Roman" pitchFamily="18" charset="0"/>
              </a:rPr>
              <a:t>успеваемость.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13587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668072" cy="581947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риска детей по эмоциональному насилию:</a:t>
            </a: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дети  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  нежеланной   беременности,   похожие  на  нелюбимых родственников жены или мужа;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раннего возраста;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дети-инвалиды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дети с наследственными заболеваниями или другими особенностями;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 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 семей  с  деспотичным,  авторитарным,  контролирующим стилем воспитания и взаимоотношений;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 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 семей,  где  внутрисемейное  насилие  является стилем жизни;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дети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родители  (или  один  из  родителей) которых употребляют алкоголь, наркотики, страдают депрессией;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дети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в   семье   которых   много  социально-экономических  и психологических проблем.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1783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</a:rPr>
              <a:t>ПРЕНЕБРЕЖЕНИЕ основными нуждами ребенка (моральная жестокость):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Отсутствие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адекватного возрасту и потребностям ребенка питания, одежды, гигиенического ухода, жилья, образования, </a:t>
            </a:r>
            <a:r>
              <a:rPr lang="ru-RU" sz="24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мед.помощи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отказ от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лечения.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Оставление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без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присмотра.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Лишение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должного внимания и заботы, риск для ребенка стать жертвой несчастного случая, быть вовлеченным в употребление алкоголя, наркотиков, совершение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</a:t>
            </a:r>
            <a:r>
              <a:rPr lang="ru-RU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Эксплуатация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непосильным трудом.</a:t>
            </a:r>
            <a:endParaRPr kumimoji="0" lang="ru-RU" sz="24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419284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16632"/>
            <a:ext cx="820891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Признаки, по которым можно заподозрить «заброшенность» ребенка: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утомленный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, сонный вид;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санитарно-гигиеническая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запущенность;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отставание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в физическом развитии;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частая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вялотекущая заболеваемость;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задержка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речевого и моторного развития;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постоянный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голод;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кража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пищи;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низкая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самооценка, низкая успеваемость;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агрессивность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и импульсивность;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- антиобщественное </a:t>
            </a:r>
            <a:r>
              <a:rPr lang="ru-RU" sz="2400" kern="0" dirty="0">
                <a:latin typeface="Times New Roman" pitchFamily="18" charset="0"/>
                <a:cs typeface="Times New Roman" pitchFamily="18" charset="0"/>
              </a:rPr>
              <a:t>поведение вплоть до вандализма.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45089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/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 всего  пренебрегают  основными  нуждами  детей родители или лица,  их 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заменяющие:</a:t>
            </a:r>
          </a:p>
          <a:p>
            <a:pPr algn="ctr">
              <a:buNone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алкоголики,  наркоманы,  </a:t>
            </a:r>
          </a:p>
          <a:p>
            <a:pPr marL="342900" indent="-342900">
              <a:buFontTx/>
              <a:buChar char="-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лица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психическими расстройствами,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юные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  не   имеющие   опыта   и  навыков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низким социально-экономическим уровнем жизни, имеющие хронические  заболевания,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умственную   отсталость, перенесшие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жестокое обращение в детстве.</a:t>
            </a:r>
          </a:p>
        </p:txBody>
      </p:sp>
    </p:spTree>
    <p:extLst>
      <p:ext uri="{BB962C8B-B14F-4D97-AF65-F5344CB8AC3E}">
        <p14:creationId xmlns:p14="http://schemas.microsoft.com/office/powerpoint/2010/main" xmlns="" val="196545089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0801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моральной жестокости у детей:</a:t>
            </a:r>
          </a:p>
          <a:p>
            <a:pPr algn="ctr">
              <a:buNone/>
            </a:pP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проявления: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утомленный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сонный вид, бледное лицо, опухшие веки;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грудных детей обезвоженность, опрелости, сыпи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одежда   неряшливая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соответствует сезону и размеру ребенка;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нечистоплотность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несвежий запах.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Физические признаки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 в весе и росте от сверстников;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педикулез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чесотка;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частые 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"несчастные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случаи»;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гнойные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инфекционные заболевания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надлежащих прививок;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 и психического развития.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205572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60648"/>
            <a:ext cx="8856984" cy="533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поведения:</a:t>
            </a: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постоянный  голод и жажда: может красть пищу,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рыться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отбросах и т.п.;</a:t>
            </a: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частые пропуски школьных занятий;</a:t>
            </a: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крайности  </a:t>
            </a: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поведения: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инфантилен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принимает роль взрослого ,    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агрессивен 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замкнут,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апатичен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гиперактивен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подавлен, </a:t>
            </a: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склонность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поджогам, жестокость к животным.</a:t>
            </a:r>
          </a:p>
        </p:txBody>
      </p:sp>
    </p:spTree>
    <p:extLst>
      <p:ext uri="{BB962C8B-B14F-4D97-AF65-F5344CB8AC3E}">
        <p14:creationId xmlns:p14="http://schemas.microsoft.com/office/powerpoint/2010/main" xmlns="" val="167909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632"/>
            <a:ext cx="8640960" cy="578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насилие </a:t>
            </a: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endParaRPr lang="ru-RU" sz="3800" b="1" kern="0" dirty="0">
              <a:solidFill>
                <a:srgbClr val="33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 с его согласия или без, в сексуальные действия с взрослыми с целью получения последними сексуального удовлетворения или выгоды.</a:t>
            </a:r>
          </a:p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Сексуальные действия: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Половой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акт,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Сексуальные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касания, ласки эрогенных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Разговоры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звонки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сексуального характера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Эксгибиционизм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Демонстрация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эротической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Фото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видеосъемка порнографического характера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205572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740080" cy="581947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Распознание сексуального насилия над ребенком</a:t>
            </a:r>
          </a:p>
          <a:p>
            <a:pPr algn="ctr">
              <a:buNone/>
            </a:pPr>
            <a:endParaRPr lang="ru-RU" sz="3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3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заболевания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передающиеся половым </a:t>
            </a: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путём;</a:t>
            </a:r>
            <a:endParaRPr lang="ru-RU" sz="34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повреждения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тела и внутренних органов различной степени </a:t>
            </a: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тяжести;</a:t>
            </a:r>
            <a:endParaRPr lang="ru-RU" sz="34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тики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заикание, </a:t>
            </a:r>
            <a:r>
              <a:rPr lang="ru-RU" sz="34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энурез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ночные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кошмары, страхи, трудности социализации;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несвойственные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 сексуальные игры, несвойственные возрасту знания о сексуальном поведении;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использование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непристойных слов сексуального характера для оскорбления других;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прикосновения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сексуального характера к другим детям;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стремление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закрыть свое тело;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депрессия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низкая самооценка, отчужденность;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проституция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беспорядочные половые связи;</a:t>
            </a: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400" kern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эротизированное</a:t>
            </a: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поведение;</a:t>
            </a:r>
            <a:endParaRPr lang="ru-RU" sz="34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lnSpc>
                <a:spcPct val="90000"/>
              </a:lnSpc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пристрастие </a:t>
            </a:r>
            <a:r>
              <a:rPr lang="ru-RU" sz="3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алкоголю и </a:t>
            </a:r>
            <a:r>
              <a:rPr lang="ru-RU" sz="3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наркотикам.</a:t>
            </a:r>
            <a:endParaRPr lang="ru-RU" sz="34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205572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260648"/>
            <a:ext cx="8352928" cy="642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800" b="1" kern="0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Сексуальное насилие чаще всего </a:t>
            </a:r>
          </a:p>
          <a:p>
            <a:pPr marL="342900" lvl="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800" b="1" kern="0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в семьях, где:</a:t>
            </a: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endParaRPr lang="ru-RU"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endParaRPr lang="ru-RU" sz="2400" kern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патриархально-авторитарный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уклад;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плохие  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   ребенка  с  родителями,  особенно  с матерью;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конфликтные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между родителями;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мать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чрезмерно занята на работе;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долгое время жил без родного отца;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вместо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родного отца - отчим или сожитель матери; 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мать 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 хроническое заболевание или инвалидность и подолгу лежит в больнице;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родители 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 один из них) являются алкоголиками, наркоманами, токсикоманами;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родители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 один из них) имеют психические заболевания;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мать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детстве подвергалась сексуальному насилию и т.п. </a:t>
            </a:r>
          </a:p>
        </p:txBody>
      </p:sp>
    </p:spTree>
    <p:extLst>
      <p:ext uri="{BB962C8B-B14F-4D97-AF65-F5344CB8AC3E}">
        <p14:creationId xmlns:p14="http://schemas.microsoft.com/office/powerpoint/2010/main" xmlns="" val="21830303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91600" cy="6080125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buClr>
                <a:srgbClr val="F0A22E"/>
              </a:buClr>
              <a:buNone/>
            </a:pPr>
            <a:r>
              <a:rPr lang="ru-RU" sz="1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психического состояния и поведения ребенка:</a:t>
            </a:r>
          </a:p>
          <a:p>
            <a:pPr marL="0" indent="0" algn="ctr">
              <a:buNone/>
            </a:pPr>
            <a:endParaRPr lang="ru-RU" sz="7400" b="1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9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насилия для детей 3 – х лет:</a:t>
            </a:r>
          </a:p>
          <a:p>
            <a:pPr marL="0" indent="0">
              <a:buNone/>
            </a:pPr>
            <a:endParaRPr lang="ru-RU" sz="9600" b="1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Тревоги, страхи, беспокойство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Спутанность чувств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Расстройство сна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аппетита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перед чужими людьми</a:t>
            </a:r>
          </a:p>
          <a:p>
            <a:pPr marL="0" indent="0" algn="ctr">
              <a:buNone/>
            </a:pPr>
            <a:r>
              <a:rPr lang="ru-RU" sz="96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насилия для дошкольников: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Боязливость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вины, стыда, отвращения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беспомощности, испорченности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Отстранённость</a:t>
            </a:r>
          </a:p>
          <a:p>
            <a:pPr marL="0" lvl="0" indent="0" fontAlgn="base">
              <a:spcAft>
                <a:spcPct val="0"/>
              </a:spcAft>
              <a:buClr>
                <a:srgbClr val="B2B2B2"/>
              </a:buClr>
              <a:buSzPct val="90000"/>
              <a:buNone/>
            </a:pPr>
            <a:r>
              <a:rPr lang="ru-RU" sz="9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</a:p>
          <a:p>
            <a:pPr marL="0" indent="0">
              <a:buNone/>
            </a:pPr>
            <a:endParaRPr lang="ru-RU" sz="7400" b="1" kern="0" dirty="0" smtClean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ru-RU" sz="2000" dirty="0">
              <a:solidFill>
                <a:srgbClr val="4E3B30"/>
              </a:solidFill>
            </a:endParaRPr>
          </a:p>
          <a:p>
            <a:pPr algn="ctr">
              <a:buNone/>
            </a:pP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30303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16632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насилия для младших 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</a:t>
            </a: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Страх</a:t>
            </a:r>
            <a:endParaRPr lang="ru-RU" sz="24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Чувство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стыда, отвращения, испорченности, недоверия к миру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Сложности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определении семейных ролей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сна, аппетита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Молчаливость </a:t>
            </a:r>
            <a:r>
              <a:rPr lang="ru-RU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неожиданная разговорчивость</a:t>
            </a:r>
          </a:p>
          <a:p>
            <a:pPr lv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SzPct val="90000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Агрессивное </a:t>
            </a: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662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60648"/>
            <a:ext cx="8712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28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Алгоритм действий по выявлению фактов жестокого обращения с несовершеннолетним и при выявлении у детей признаков депрессии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Действия 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специалистов образовательных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учреждений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Работники образовательных учреждений должны обращать внимание на </a:t>
            </a:r>
            <a:r>
              <a:rPr lang="ru-RU" sz="2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особенности 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поведении ребенка, которые могут свидетельствовать о жестоком обращении или насилии по отношении к </a:t>
            </a:r>
            <a:r>
              <a:rPr lang="ru-RU" sz="2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нему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А  также на особенности 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поведении взрослых, которые, предположительно, могут проявлять жесткость по отношению к </a:t>
            </a:r>
            <a:r>
              <a:rPr lang="ru-RU" sz="2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ребенку.</a:t>
            </a:r>
            <a:endParaRPr lang="ru-RU" sz="2400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662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делать, если ребенок сообщает о жестоком обращении</a:t>
            </a: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Отнеситесь к ребенку серьезно.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Выясните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насколько сильна угроза для жизни ребенка.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Успокойте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поддержите ребенка словами: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Хорошо, что ты мне сказал», «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 правильно сделал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тебе верю», «Ты в этом не виноват», 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 жаль, что с тобой это случилось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«Бывают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такие секреты, которые нельзя хранить, если тебе сделали плохо».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Терпеливо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отвечайте на вопросы и рассеивайте тревоги ребенка.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Следите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тем, чтобы не давать обещаний, которые вы не можете исполнить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163112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2534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 ребёнку, что он имеет право на защиту своих прав и законных интересов (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56 Семейного кодекса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Такая защита должна осуществляться его родителями или лицами, их замещающими, а также органами опеки и попечительства, прокурором и судом.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 ребенок имеет право и на защиту от злоупотреблений со стороны своих родителей. Так, до исполнения ему 14 лет, он вправе самостоятельно обращаться в органы опеки и попечительства и другие организации по защите прав ребенка, а после 14 лет – в суд.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Организуйте незамедлительное информирование в соответствии с требованием </a:t>
            </a:r>
            <a:r>
              <a:rPr lang="ru-RU" sz="2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9 Федерального закона от 24.06.1999 г. № 120-ФЗ </a:t>
            </a:r>
          </a:p>
          <a:p>
            <a:pPr lvl="0">
              <a:buClr>
                <a:srgbClr val="F0A22E"/>
              </a:buClr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основах системы профилактики и безнадзорности и правонарушений несовершеннолетних» о выявленном факте жестокого обращения».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38978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260648"/>
            <a:ext cx="849694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Работник образовательного учреждения должен предпринять следующие меры, если подозревает родителей (или законных представителей), а также работников образовательного учреждения, в жестоком обращении с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ребенком</a:t>
            </a:r>
            <a:endParaRPr lang="ru-RU" sz="2400" b="1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r>
              <a:rPr lang="ru-RU" sz="2400" dirty="0" smtClean="0">
                <a:latin typeface="Times New Roman"/>
                <a:ea typeface="Times New Roman"/>
              </a:rPr>
              <a:t>завоевать </a:t>
            </a:r>
            <a:r>
              <a:rPr lang="ru-RU" sz="2400" dirty="0">
                <a:latin typeface="Times New Roman"/>
                <a:ea typeface="Times New Roman"/>
              </a:rPr>
              <a:t>доверие несовершеннолетнего, наблюдать за его </a:t>
            </a:r>
            <a:r>
              <a:rPr lang="ru-RU" sz="2400" dirty="0" smtClean="0">
                <a:latin typeface="Times New Roman"/>
                <a:ea typeface="Times New Roman"/>
              </a:rPr>
              <a:t>поведением</a:t>
            </a:r>
          </a:p>
          <a:p>
            <a:r>
              <a:rPr lang="ru-RU" sz="2400" dirty="0">
                <a:latin typeface="Times New Roman"/>
                <a:ea typeface="Times New Roman"/>
              </a:rPr>
              <a:t>осуществить выход в семью ребенка </a:t>
            </a:r>
            <a:endParaRPr lang="ru-RU" sz="2400" dirty="0" smtClean="0">
              <a:latin typeface="Times New Roman"/>
              <a:ea typeface="Times New Roman"/>
            </a:endParaRPr>
          </a:p>
          <a:p>
            <a:r>
              <a:rPr lang="ru-RU" sz="2400" dirty="0" smtClean="0">
                <a:latin typeface="Times New Roman"/>
                <a:ea typeface="Times New Roman"/>
              </a:rPr>
              <a:t>организовать </a:t>
            </a:r>
            <a:r>
              <a:rPr lang="ru-RU" sz="2400" dirty="0">
                <a:latin typeface="Times New Roman"/>
                <a:ea typeface="Times New Roman"/>
              </a:rPr>
              <a:t>осмотр ребенка медицинским работником </a:t>
            </a:r>
            <a:endParaRPr lang="ru-RU" sz="2400" dirty="0" smtClean="0">
              <a:latin typeface="Times New Roman"/>
              <a:ea typeface="Times New Roman"/>
            </a:endParaRPr>
          </a:p>
          <a:p>
            <a:r>
              <a:rPr lang="ru-RU" sz="2400" dirty="0" smtClean="0">
                <a:latin typeface="Times New Roman"/>
                <a:ea typeface="Times New Roman"/>
              </a:rPr>
              <a:t>принять </a:t>
            </a:r>
            <a:r>
              <a:rPr lang="ru-RU" sz="2400" dirty="0">
                <a:latin typeface="Times New Roman"/>
                <a:ea typeface="Times New Roman"/>
              </a:rPr>
              <a:t>меры, с учетом возраста ребенка, к оказанию медицинской помощи ребенку (при необходимости), обеспечению безопасности </a:t>
            </a:r>
            <a:r>
              <a:rPr lang="ru-RU" sz="2400" dirty="0" smtClean="0">
                <a:latin typeface="Times New Roman"/>
                <a:ea typeface="Times New Roman"/>
              </a:rPr>
              <a:t>ребенка.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/>
                <a:ea typeface="Times New Roman"/>
              </a:rPr>
              <a:t>В результате предпринятых действий можно прийти к следующим выводам</a:t>
            </a:r>
            <a:r>
              <a:rPr lang="ru-RU" sz="2400" dirty="0">
                <a:latin typeface="Times New Roman"/>
                <a:ea typeface="Times New Roman"/>
              </a:rPr>
              <a:t>: 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предположение </a:t>
            </a:r>
            <a:r>
              <a:rPr lang="ru-RU" sz="2400" dirty="0">
                <a:latin typeface="Times New Roman"/>
                <a:ea typeface="Times New Roman"/>
              </a:rPr>
              <a:t>подтверждается (не </a:t>
            </a:r>
            <a:r>
              <a:rPr lang="ru-RU" sz="2400" dirty="0" smtClean="0">
                <a:latin typeface="Times New Roman"/>
                <a:ea typeface="Times New Roman"/>
              </a:rPr>
              <a:t>подтверждается)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решение </a:t>
            </a:r>
            <a:r>
              <a:rPr lang="ru-RU" sz="2400" dirty="0">
                <a:latin typeface="Times New Roman"/>
                <a:ea typeface="Times New Roman"/>
              </a:rPr>
              <a:t>проблемы не терпит отлагательства и требует подключения специалистов. </a:t>
            </a:r>
          </a:p>
          <a:p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1563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260648"/>
            <a:ext cx="8640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При выявлении случая жестокого обращения с ребенком со стороны родителя (или законного представителя), работника образовательного учреждения, необходимо: </a:t>
            </a:r>
            <a:endParaRPr lang="ru-RU" sz="24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	</a:t>
            </a:r>
            <a:r>
              <a:rPr lang="ru-RU" sz="2400" dirty="0" smtClean="0">
                <a:latin typeface="Times New Roman"/>
                <a:ea typeface="Times New Roman"/>
              </a:rPr>
              <a:t>Немедленно </a:t>
            </a:r>
            <a:r>
              <a:rPr lang="ru-RU" sz="2400" dirty="0">
                <a:latin typeface="Times New Roman"/>
                <a:ea typeface="Times New Roman"/>
              </a:rPr>
              <a:t>направить информацию (в письменной форме) руководителю образовательного учреждения о выявленном случае жестокого обращения с </a:t>
            </a:r>
            <a:r>
              <a:rPr lang="ru-RU" sz="2400" dirty="0" smtClean="0">
                <a:latin typeface="Times New Roman"/>
                <a:ea typeface="Times New Roman"/>
              </a:rPr>
              <a:t>ребенком</a:t>
            </a:r>
            <a:r>
              <a:rPr lang="ru-RU" sz="2400" dirty="0"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	Руководитель </a:t>
            </a:r>
            <a:r>
              <a:rPr lang="ru-RU" sz="2400" dirty="0">
                <a:latin typeface="Times New Roman"/>
                <a:ea typeface="Times New Roman"/>
              </a:rPr>
              <a:t>образовательного учреждения незамедлительно сообщает по телефону (затем, в течение дня направляет письменную информацию) о выявленном случае жестокого обращения с ребенком в органы опеки и попечительства для проведения обследования условий жизни и воспитания </a:t>
            </a:r>
            <a:r>
              <a:rPr lang="ru-RU" sz="2400" dirty="0" smtClean="0">
                <a:latin typeface="Times New Roman"/>
                <a:ea typeface="Times New Roman"/>
              </a:rPr>
              <a:t>ребенка</a:t>
            </a:r>
            <a:r>
              <a:rPr lang="ru-RU" sz="2400" dirty="0"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	Педагогу</a:t>
            </a:r>
            <a:r>
              <a:rPr lang="ru-RU" sz="2400" dirty="0">
                <a:latin typeface="Times New Roman"/>
                <a:ea typeface="Times New Roman"/>
              </a:rPr>
              <a:t>, на которого возложены обязанности по организации работы, направленной на профилактику жестокого обращения, заполнить форму сведений о несовершеннолетних, пострадавших в результате насилия. </a:t>
            </a:r>
          </a:p>
          <a:p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469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24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Times New Roman"/>
              </a:rPr>
              <a:t>целях защиты прав и интересов несовершеннолетнего, пострадавшего от жестокого обращения, необходимо: </a:t>
            </a:r>
            <a:endParaRPr lang="ru-RU" sz="2400" b="1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2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	</a:t>
            </a:r>
            <a:r>
              <a:rPr lang="ru-RU" sz="2400" dirty="0" smtClean="0">
                <a:latin typeface="Times New Roman"/>
                <a:ea typeface="Times New Roman"/>
              </a:rPr>
              <a:t>Совместно </a:t>
            </a:r>
            <a:r>
              <a:rPr lang="ru-RU" sz="2400" dirty="0">
                <a:latin typeface="Times New Roman"/>
                <a:ea typeface="Times New Roman"/>
              </a:rPr>
              <a:t>с заинтересованными службами (медицинские работники, психологи, специалисты по социальной работе, педагоги) разработать план реабилитации несовершеннолетнего, пострадавшего от жестокого обращения (в течение двух рабочих дней с момента подтверждения факта жестокого обращения), включая работу с семьей несовершеннолетнего, пострадавшего от жестокого </a:t>
            </a:r>
            <a:r>
              <a:rPr lang="ru-RU" sz="2400" dirty="0" smtClean="0">
                <a:latin typeface="Times New Roman"/>
                <a:ea typeface="Times New Roman"/>
              </a:rPr>
              <a:t>обращения</a:t>
            </a:r>
            <a:r>
              <a:rPr lang="ru-RU" sz="2400" dirty="0"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	Непосредственно </a:t>
            </a:r>
            <a:r>
              <a:rPr lang="ru-RU" sz="2400" dirty="0">
                <a:latin typeface="Times New Roman"/>
                <a:ea typeface="Times New Roman"/>
              </a:rPr>
              <a:t>организовать проведение мероприятий в соответствии с планом </a:t>
            </a:r>
            <a:r>
              <a:rPr lang="ru-RU" sz="2400" dirty="0" smtClean="0">
                <a:latin typeface="Times New Roman"/>
                <a:ea typeface="Times New Roman"/>
              </a:rPr>
              <a:t>реабилитации.</a:t>
            </a: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	Направить </a:t>
            </a:r>
            <a:r>
              <a:rPr lang="ru-RU" sz="2400" dirty="0">
                <a:latin typeface="Times New Roman"/>
                <a:ea typeface="Times New Roman"/>
              </a:rPr>
              <a:t>информацию в комиссию по делам несовершеннолетних и защите их прав по месту проживания ребенка и рассмотреть вопрос о привлечении виновных лиц к ответственности, в соответствии с действующим законодательством.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469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88337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endParaRPr lang="ru-RU" sz="4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ответственности</a:t>
            </a:r>
          </a:p>
          <a:p>
            <a:endParaRPr lang="ru-RU" kern="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342900" algn="just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342900" algn="just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российском законодательстве существует несколько видов ответственности лиц, допускающих жестокое обращение с ребенком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342900" algn="just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ответственность;</a:t>
            </a:r>
          </a:p>
          <a:p>
            <a:pPr lvl="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Уголовная ответственность;</a:t>
            </a:r>
          </a:p>
          <a:p>
            <a:pPr lvl="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Гражданско-правовая ответственность;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rgbClr val="F0A22E"/>
              </a:buClr>
              <a:buSzPct val="70000"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Дисциплинарная ответственность.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ct val="20000"/>
              </a:spcBef>
              <a:buClr>
                <a:srgbClr val="F0A22E"/>
              </a:buClr>
              <a:buSzPct val="70000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141852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6632"/>
            <a:ext cx="8740080" cy="5963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Разорвем круг насилия</a:t>
            </a:r>
          </a:p>
          <a:p>
            <a:pPr algn="ctr">
              <a:buNone/>
            </a:pPr>
            <a:endParaRPr lang="ru-RU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0648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200" b="1" i="1" kern="0" dirty="0" smtClean="0">
              <a:solidFill>
                <a:srgbClr val="330033"/>
              </a:solidFill>
              <a:latin typeface="Times New Roman"/>
            </a:endParaRPr>
          </a:p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338437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:\дети\42c5a5ec2c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208416"/>
            <a:ext cx="3672408" cy="250861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7" name="Picture 3" descr="H:\дети\paran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501008"/>
            <a:ext cx="3439241" cy="2592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58517551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751</TotalTime>
  <Words>2386</Words>
  <Application>Microsoft Office PowerPoint</Application>
  <PresentationFormat>Экран (4:3)</PresentationFormat>
  <Paragraphs>340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Трек</vt:lpstr>
      <vt:lpstr> </vt:lpstr>
      <vt:lpstr>Слайд 2</vt:lpstr>
      <vt:lpstr>Слайд 3</vt:lpstr>
      <vt:lpstr>Слайд 4</vt:lpstr>
      <vt:lpstr>Слайд 5</vt:lpstr>
      <vt:lpstr>Физическое  насилие  над ребенком могут совершать родители, лица, их заменяющие, или другие взрослые. 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жестокое обращение сдетьми</dc:title>
  <dc:subject>жестокое обращение сдетьми</dc:subject>
  <dc:creator>NBV BNVB; Усова С.Н.</dc:creator>
  <cp:lastModifiedBy>79281</cp:lastModifiedBy>
  <cp:revision>77</cp:revision>
  <dcterms:created xsi:type="dcterms:W3CDTF">2014-03-23T08:40:06Z</dcterms:created>
  <dcterms:modified xsi:type="dcterms:W3CDTF">2021-02-25T12:51:52Z</dcterms:modified>
</cp:coreProperties>
</file>